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89" r:id="rId4"/>
    <p:sldId id="285" r:id="rId5"/>
    <p:sldId id="286" r:id="rId6"/>
    <p:sldId id="287" r:id="rId7"/>
    <p:sldId id="291" r:id="rId8"/>
    <p:sldId id="260" r:id="rId9"/>
    <p:sldId id="293" r:id="rId10"/>
    <p:sldId id="295" r:id="rId11"/>
    <p:sldId id="269" r:id="rId12"/>
    <p:sldId id="272" r:id="rId13"/>
    <p:sldId id="273" r:id="rId14"/>
    <p:sldId id="274" r:id="rId15"/>
    <p:sldId id="307" r:id="rId16"/>
    <p:sldId id="275" r:id="rId17"/>
    <p:sldId id="276" r:id="rId18"/>
    <p:sldId id="277" r:id="rId19"/>
    <p:sldId id="278" r:id="rId20"/>
    <p:sldId id="299" r:id="rId21"/>
    <p:sldId id="301" r:id="rId22"/>
    <p:sldId id="309" r:id="rId23"/>
    <p:sldId id="279" r:id="rId24"/>
    <p:sldId id="297" r:id="rId25"/>
    <p:sldId id="280" r:id="rId26"/>
    <p:sldId id="281" r:id="rId27"/>
    <p:sldId id="282" r:id="rId28"/>
    <p:sldId id="303" r:id="rId29"/>
    <p:sldId id="305" r:id="rId30"/>
    <p:sldId id="311"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013" autoAdjust="0"/>
    <p:restoredTop sz="94660"/>
  </p:normalViewPr>
  <p:slideViewPr>
    <p:cSldViewPr snapToGrid="0">
      <p:cViewPr varScale="1">
        <p:scale>
          <a:sx n="78" d="100"/>
          <a:sy n="78" d="100"/>
        </p:scale>
        <p:origin x="-16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4492E18-3094-409A-BB96-C6CDF2CEEF7B}"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339587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92E18-3094-409A-BB96-C6CDF2CEEF7B}"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442785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92E18-3094-409A-BB96-C6CDF2CEEF7B}"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144345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492E18-3094-409A-BB96-C6CDF2CEEF7B}"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3477527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492E18-3094-409A-BB96-C6CDF2CEEF7B}"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30497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4492E18-3094-409A-BB96-C6CDF2CEEF7B}"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287656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4492E18-3094-409A-BB96-C6CDF2CEEF7B}"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1724194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492E18-3094-409A-BB96-C6CDF2CEEF7B}"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371374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492E18-3094-409A-BB96-C6CDF2CEEF7B}"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1657193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92E18-3094-409A-BB96-C6CDF2CEEF7B}"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303096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492E18-3094-409A-BB96-C6CDF2CEEF7B}"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2751920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92E18-3094-409A-BB96-C6CDF2CEEF7B}" type="datetimeFigureOut">
              <a:rPr lang="en-US" smtClean="0"/>
              <a:pPr/>
              <a:t>5/2/2020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52EAD7-FE3E-40B3-B4FA-766DBDD26DA5}" type="slidenum">
              <a:rPr lang="en-US" smtClean="0"/>
              <a:pPr/>
              <a:t>‹#›</a:t>
            </a:fld>
            <a:endParaRPr lang="en-US"/>
          </a:p>
        </p:txBody>
      </p:sp>
    </p:spTree>
    <p:extLst>
      <p:ext uri="{BB962C8B-B14F-4D97-AF65-F5344CB8AC3E}">
        <p14:creationId xmlns="" xmlns:p14="http://schemas.microsoft.com/office/powerpoint/2010/main" val="3108109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akistanconstitution-law.com/const_results.asp?artid=4thSchedule&amp;title=Legislative%20Lis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Measles" TargetMode="External"/><Relationship Id="rId3" Type="http://schemas.openxmlformats.org/officeDocument/2006/relationships/hyperlink" Target="https://en.wikipedia.org/wiki/Vaccine" TargetMode="External"/><Relationship Id="rId7" Type="http://schemas.openxmlformats.org/officeDocument/2006/relationships/hyperlink" Target="https://en.wikipedia.org/wiki/Polio_vaccine" TargetMode="External"/><Relationship Id="rId2" Type="http://schemas.openxmlformats.org/officeDocument/2006/relationships/hyperlink" Target="https://en.wikipedia.org/wiki/World_Health_Organization" TargetMode="External"/><Relationship Id="rId1" Type="http://schemas.openxmlformats.org/officeDocument/2006/relationships/slideLayout" Target="../slideLayouts/slideLayout2.xml"/><Relationship Id="rId6" Type="http://schemas.openxmlformats.org/officeDocument/2006/relationships/hyperlink" Target="https://en.wikipedia.org/wiki/DTP_vaccine" TargetMode="External"/><Relationship Id="rId5" Type="http://schemas.openxmlformats.org/officeDocument/2006/relationships/hyperlink" Target="https://en.wikipedia.org/wiki/Bacillus_Calmette-Gu%C3%A9rin" TargetMode="External"/><Relationship Id="rId4" Type="http://schemas.openxmlformats.org/officeDocument/2006/relationships/hyperlink" Target="https://en.wikipedia.org/wiki/Vaccination_schedule"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Extended </a:t>
            </a:r>
            <a:r>
              <a:rPr lang="en-US" dirty="0" err="1" smtClean="0"/>
              <a:t>Programme</a:t>
            </a:r>
            <a:r>
              <a:rPr lang="en-US" dirty="0" smtClean="0"/>
              <a:t> on Immunization  (EPI)</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Dr. </a:t>
            </a:r>
            <a:r>
              <a:rPr lang="en-US" dirty="0" err="1" smtClean="0"/>
              <a:t>Marriam</a:t>
            </a:r>
            <a:r>
              <a:rPr lang="en-US" dirty="0" smtClean="0"/>
              <a:t> </a:t>
            </a:r>
            <a:r>
              <a:rPr lang="en-US" dirty="0" err="1" smtClean="0"/>
              <a:t>Zaka</a:t>
            </a:r>
            <a:endParaRPr lang="en-US" dirty="0" smtClean="0"/>
          </a:p>
          <a:p>
            <a:r>
              <a:rPr lang="en-US" dirty="0" smtClean="0"/>
              <a:t>Lecturer </a:t>
            </a:r>
          </a:p>
          <a:p>
            <a:r>
              <a:rPr lang="en-US" dirty="0" smtClean="0"/>
              <a:t>Institute </a:t>
            </a:r>
            <a:r>
              <a:rPr lang="en-US" smtClean="0"/>
              <a:t>of Pharmacy,</a:t>
            </a:r>
            <a:endParaRPr lang="en-US" dirty="0" smtClean="0"/>
          </a:p>
          <a:p>
            <a:r>
              <a:rPr lang="en-US" dirty="0" smtClean="0"/>
              <a:t>Faculty of Pharmaceutical and Allied Health Sciences</a:t>
            </a:r>
          </a:p>
          <a:p>
            <a:r>
              <a:rPr lang="en-US" dirty="0" smtClean="0"/>
              <a:t>LCWU, Lahore. </a:t>
            </a:r>
          </a:p>
          <a:p>
            <a:endParaRPr lang="en-US" dirty="0" smtClean="0"/>
          </a:p>
        </p:txBody>
      </p:sp>
    </p:spTree>
    <p:extLst>
      <p:ext uri="{BB962C8B-B14F-4D97-AF65-F5344CB8AC3E}">
        <p14:creationId xmlns="" xmlns:p14="http://schemas.microsoft.com/office/powerpoint/2010/main" val="26774924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 in Pakistan</a:t>
            </a:r>
            <a:endParaRPr lang="en-US" dirty="0"/>
          </a:p>
        </p:txBody>
      </p:sp>
      <p:sp>
        <p:nvSpPr>
          <p:cNvPr id="3" name="Content Placeholder 2"/>
          <p:cNvSpPr>
            <a:spLocks noGrp="1"/>
          </p:cNvSpPr>
          <p:nvPr>
            <p:ph idx="1"/>
          </p:nvPr>
        </p:nvSpPr>
        <p:spPr/>
        <p:txBody>
          <a:bodyPr>
            <a:normAutofit fontScale="92500"/>
          </a:bodyPr>
          <a:lstStyle/>
          <a:p>
            <a:r>
              <a:rPr lang="en-US" dirty="0"/>
              <a:t>The challenge for Pakistan is to strengthen the health system and improve performance of the routine EPI coverage from the stagnant low rates that prevail at present, and achieve and maintain high rates of coverage during the supplementary immunization activities for achieving polio eradication.  </a:t>
            </a:r>
            <a:r>
              <a:rPr lang="en-US" b="1" dirty="0"/>
              <a:t> </a:t>
            </a:r>
            <a:endParaRPr lang="en-US" dirty="0"/>
          </a:p>
          <a:p>
            <a:r>
              <a:rPr lang="en-US" dirty="0"/>
              <a:t>Amendment 18 to the Constitution of Pakistan was implemented in July 2011, allowing for a devolution of authority from the federal to the provincial level with the elimination of the so-called </a:t>
            </a:r>
            <a:r>
              <a:rPr lang="en-US" dirty="0">
                <a:hlinkClick r:id="rId2"/>
              </a:rPr>
              <a:t>“Concurrent List,</a:t>
            </a:r>
            <a:r>
              <a:rPr lang="en-US" dirty="0"/>
              <a:t>” an enumeration of approximately forty areas where federal law prevailed, including the health sector, which is now fully devolved to the provinces.  </a:t>
            </a:r>
          </a:p>
          <a:p>
            <a:pPr marL="0" indent="0">
              <a:buNone/>
            </a:pPr>
            <a:r>
              <a:rPr lang="en-US" dirty="0"/>
              <a:t> </a:t>
            </a:r>
          </a:p>
          <a:p>
            <a:endParaRPr lang="en-US" dirty="0"/>
          </a:p>
        </p:txBody>
      </p:sp>
    </p:spTree>
    <p:extLst>
      <p:ext uri="{BB962C8B-B14F-4D97-AF65-F5344CB8AC3E}">
        <p14:creationId xmlns="" xmlns:p14="http://schemas.microsoft.com/office/powerpoint/2010/main" val="268224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 in Pakistan</a:t>
            </a:r>
            <a:endParaRPr lang="en-US" dirty="0"/>
          </a:p>
        </p:txBody>
      </p:sp>
      <p:sp>
        <p:nvSpPr>
          <p:cNvPr id="3" name="Content Placeholder 2"/>
          <p:cNvSpPr>
            <a:spLocks noGrp="1"/>
          </p:cNvSpPr>
          <p:nvPr>
            <p:ph idx="1"/>
          </p:nvPr>
        </p:nvSpPr>
        <p:spPr/>
        <p:txBody>
          <a:bodyPr/>
          <a:lstStyle/>
          <a:p>
            <a:r>
              <a:rPr lang="en-US" b="1" dirty="0"/>
              <a:t>In the last two decades the EPI program has not achieved the expected reduction of Vaccine Preventable Disease (VPD) </a:t>
            </a:r>
            <a:r>
              <a:rPr lang="en-US" b="1" dirty="0" smtClean="0"/>
              <a:t>burden</a:t>
            </a:r>
          </a:p>
          <a:p>
            <a:r>
              <a:rPr lang="en-US" b="1" dirty="0"/>
              <a:t>Poor capacity of EPI human resources has contributed significantly to its poor </a:t>
            </a:r>
            <a:r>
              <a:rPr lang="en-US" b="1" dirty="0" smtClean="0"/>
              <a:t>performance.</a:t>
            </a:r>
          </a:p>
          <a:p>
            <a:r>
              <a:rPr lang="en-US" b="1" dirty="0"/>
              <a:t>Procurement of vaccines and other required items, cold chain monitoring, and maintenance of equipment within the EPI is poorly managed. </a:t>
            </a:r>
            <a:endParaRPr lang="en-US" b="1" dirty="0" smtClean="0"/>
          </a:p>
          <a:p>
            <a:r>
              <a:rPr lang="en-US" b="1" dirty="0"/>
              <a:t>The EPI is under-resourced to achieve expected </a:t>
            </a:r>
            <a:r>
              <a:rPr lang="en-US" b="1" dirty="0" smtClean="0"/>
              <a:t>results</a:t>
            </a:r>
          </a:p>
          <a:p>
            <a:r>
              <a:rPr lang="en-US" b="1" dirty="0"/>
              <a:t>Demand by the communities for immunization services is variable.</a:t>
            </a:r>
            <a:endParaRPr lang="en-US" dirty="0"/>
          </a:p>
        </p:txBody>
      </p:sp>
    </p:spTree>
    <p:extLst>
      <p:ext uri="{BB962C8B-B14F-4D97-AF65-F5344CB8AC3E}">
        <p14:creationId xmlns="" xmlns:p14="http://schemas.microsoft.com/office/powerpoint/2010/main" val="1906943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Health Delivery Model  </a:t>
            </a:r>
            <a:br>
              <a:rPr lang="en-US" b="1" dirty="0"/>
            </a:br>
            <a:endParaRPr lang="en-US" dirty="0"/>
          </a:p>
        </p:txBody>
      </p:sp>
      <p:sp>
        <p:nvSpPr>
          <p:cNvPr id="3" name="Content Placeholder 2"/>
          <p:cNvSpPr>
            <a:spLocks noGrp="1"/>
          </p:cNvSpPr>
          <p:nvPr>
            <p:ph idx="1"/>
          </p:nvPr>
        </p:nvSpPr>
        <p:spPr/>
        <p:txBody>
          <a:bodyPr>
            <a:normAutofit fontScale="85000" lnSpcReduction="20000"/>
          </a:bodyPr>
          <a:lstStyle/>
          <a:p>
            <a:r>
              <a:rPr lang="en-US" dirty="0"/>
              <a:t>Pakistan has an extensive health care–delivery system consisting of a mix of both public and private sectors</a:t>
            </a:r>
            <a:r>
              <a:rPr lang="en-US" dirty="0" smtClean="0"/>
              <a:t>.</a:t>
            </a:r>
          </a:p>
          <a:p>
            <a:r>
              <a:rPr lang="en-US" dirty="0" smtClean="0"/>
              <a:t> </a:t>
            </a:r>
            <a:r>
              <a:rPr lang="en-US" dirty="0"/>
              <a:t>primary health care services are offered through a network of basic health units (BHUs) and sub health centers (5,310), rural health centers (561), maternal child health centers (879), and dispensaries (4,794</a:t>
            </a:r>
            <a:r>
              <a:rPr lang="en-US" dirty="0" smtClean="0"/>
              <a:t>).</a:t>
            </a:r>
          </a:p>
          <a:p>
            <a:r>
              <a:rPr lang="en-US" dirty="0" smtClean="0"/>
              <a:t> </a:t>
            </a:r>
            <a:r>
              <a:rPr lang="en-US" dirty="0"/>
              <a:t>Secondary and tertiary care services are provided through </a:t>
            </a:r>
            <a:r>
              <a:rPr lang="en-US" i="1" dirty="0"/>
              <a:t>tehsil/</a:t>
            </a:r>
            <a:r>
              <a:rPr lang="en-US" i="1" dirty="0" err="1"/>
              <a:t>taluka</a:t>
            </a:r>
            <a:r>
              <a:rPr lang="en-US" dirty="0"/>
              <a:t>, district, and teaching hospitals (948</a:t>
            </a:r>
            <a:r>
              <a:rPr lang="en-US" dirty="0" smtClean="0"/>
              <a:t>).</a:t>
            </a:r>
          </a:p>
          <a:p>
            <a:r>
              <a:rPr lang="en-US" dirty="0" smtClean="0"/>
              <a:t> </a:t>
            </a:r>
            <a:r>
              <a:rPr lang="en-US" dirty="0"/>
              <a:t>In 78 districts (more than 50 percent of the districts in Pakistan), the BHUs function as a public-private partnership arrangement managed by civil servants on </a:t>
            </a:r>
            <a:r>
              <a:rPr lang="en-US" dirty="0" err="1"/>
              <a:t>secondment</a:t>
            </a:r>
            <a:r>
              <a:rPr lang="en-US" dirty="0"/>
              <a:t> to rural support organizations (RSOs) under the Peoples Primary Healthcare Initiative (PPHI).  </a:t>
            </a:r>
            <a:endParaRPr lang="en-US" dirty="0" smtClean="0"/>
          </a:p>
          <a:p>
            <a:r>
              <a:rPr lang="en-US" dirty="0" smtClean="0"/>
              <a:t>The </a:t>
            </a:r>
            <a:r>
              <a:rPr lang="en-US" dirty="0"/>
              <a:t>public sector also provides preventive services through vertical programs, for example, EPI, TB Control Program using DOTS strategy (TB-DOTS), </a:t>
            </a:r>
          </a:p>
        </p:txBody>
      </p:sp>
    </p:spTree>
    <p:extLst>
      <p:ext uri="{BB962C8B-B14F-4D97-AF65-F5344CB8AC3E}">
        <p14:creationId xmlns="" xmlns:p14="http://schemas.microsoft.com/office/powerpoint/2010/main" val="1668145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Health Delivery Model  </a:t>
            </a:r>
            <a:br>
              <a:rPr lang="en-US" b="1" dirty="0" smtClean="0"/>
            </a:br>
            <a:endParaRPr lang="en-US" dirty="0"/>
          </a:p>
        </p:txBody>
      </p:sp>
      <p:sp>
        <p:nvSpPr>
          <p:cNvPr id="3" name="Content Placeholder 2"/>
          <p:cNvSpPr>
            <a:spLocks noGrp="1"/>
          </p:cNvSpPr>
          <p:nvPr>
            <p:ph idx="1"/>
          </p:nvPr>
        </p:nvSpPr>
        <p:spPr/>
        <p:txBody>
          <a:bodyPr/>
          <a:lstStyle/>
          <a:p>
            <a:r>
              <a:rPr lang="en-US" dirty="0" smtClean="0"/>
              <a:t>National Program for Family Planning and Primary Healthcare (commonly called LHWs Program), AIDS Control Program, Malaria Control Program (through Roll-Back Strategy), Nutrition Program, and Reproductive Health Program: (managed fully by the federal level until 2001 and partially until July 2011, since then completely by the provincial level). </a:t>
            </a:r>
          </a:p>
          <a:p>
            <a:r>
              <a:rPr lang="en-US" dirty="0" smtClean="0"/>
              <a:t>There is also a large network of medical practitioners and approximately 12,000 registered civil society organizations (CSOs) in the country providing a significant proportion of primary health care services. </a:t>
            </a:r>
            <a:r>
              <a:rPr lang="en-US" b="1" dirty="0" smtClean="0"/>
              <a:t> </a:t>
            </a:r>
            <a:endParaRPr lang="en-US" dirty="0" smtClean="0"/>
          </a:p>
          <a:p>
            <a:endParaRPr lang="en-US" dirty="0" smtClean="0"/>
          </a:p>
          <a:p>
            <a:endParaRPr lang="en-US" dirty="0"/>
          </a:p>
        </p:txBody>
      </p:sp>
    </p:spTree>
    <p:extLst>
      <p:ext uri="{BB962C8B-B14F-4D97-AF65-F5344CB8AC3E}">
        <p14:creationId xmlns="" xmlns:p14="http://schemas.microsoft.com/office/powerpoint/2010/main" val="3553688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9464" y="738104"/>
            <a:ext cx="10515600" cy="1325563"/>
          </a:xfrm>
        </p:spPr>
        <p:txBody>
          <a:bodyPr/>
          <a:lstStyle/>
          <a:p>
            <a:r>
              <a:rPr lang="en-US" b="1" dirty="0" smtClean="0"/>
              <a:t>Immunization Program</a:t>
            </a:r>
            <a:r>
              <a:rPr lang="en-US" dirty="0" smtClean="0"/>
              <a:t>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 </a:t>
            </a:r>
            <a:endParaRPr lang="en-US" dirty="0"/>
          </a:p>
          <a:p>
            <a:r>
              <a:rPr lang="en-US" dirty="0"/>
              <a:t>The Expanded Program on Immunization (EPI) has existed for nearly thirty years. </a:t>
            </a:r>
            <a:endParaRPr lang="en-US" dirty="0" smtClean="0"/>
          </a:p>
          <a:p>
            <a:r>
              <a:rPr lang="en-US" dirty="0" smtClean="0"/>
              <a:t>The </a:t>
            </a:r>
            <a:r>
              <a:rPr lang="en-US" dirty="0"/>
              <a:t>basic objective of the program is to reduce death, disease, and disability due to </a:t>
            </a:r>
            <a:r>
              <a:rPr lang="en-US" dirty="0" err="1"/>
              <a:t>vaccinepreventable</a:t>
            </a:r>
            <a:r>
              <a:rPr lang="en-US" dirty="0"/>
              <a:t> diseases (VPDs), </a:t>
            </a:r>
            <a:endParaRPr lang="en-US" dirty="0" smtClean="0"/>
          </a:p>
          <a:p>
            <a:r>
              <a:rPr lang="en-US" dirty="0" smtClean="0"/>
              <a:t>and </a:t>
            </a:r>
            <a:r>
              <a:rPr lang="en-US" dirty="0"/>
              <a:t>to contribute to the strengthening of national health systems and the attainment of Millennium Development Goal 4 (MDG-4).</a:t>
            </a:r>
            <a:r>
              <a:rPr lang="en-US" baseline="30000" dirty="0"/>
              <a:t> </a:t>
            </a:r>
            <a:r>
              <a:rPr lang="en-US" dirty="0"/>
              <a:t>  </a:t>
            </a:r>
          </a:p>
          <a:p>
            <a:r>
              <a:rPr lang="en-US" dirty="0" smtClean="0"/>
              <a:t>. </a:t>
            </a:r>
            <a:r>
              <a:rPr lang="en-US" dirty="0"/>
              <a:t>Government of Pakistan, Ministry of Health, </a:t>
            </a:r>
            <a:r>
              <a:rPr lang="en-US" i="1" dirty="0"/>
              <a:t>National Health Policy</a:t>
            </a:r>
            <a:r>
              <a:rPr lang="en-US" dirty="0"/>
              <a:t>, (Islamabad, 2001). </a:t>
            </a:r>
          </a:p>
          <a:p>
            <a:pPr marL="0" indent="0">
              <a:buNone/>
            </a:pPr>
            <a:r>
              <a:rPr lang="en-US" dirty="0"/>
              <a:t> </a:t>
            </a:r>
          </a:p>
          <a:p>
            <a:endParaRPr lang="en-US" dirty="0"/>
          </a:p>
        </p:txBody>
      </p:sp>
    </p:spTree>
    <p:extLst>
      <p:ext uri="{BB962C8B-B14F-4D97-AF65-F5344CB8AC3E}">
        <p14:creationId xmlns="" xmlns:p14="http://schemas.microsoft.com/office/powerpoint/2010/main" val="4270930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Immunization Program</a:t>
            </a:r>
            <a:r>
              <a:rPr lang="en-US" dirty="0" smtClean="0"/>
              <a:t> </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r>
              <a:rPr lang="en-US" dirty="0"/>
              <a:t>In order to accomplish its two main objectives, the National EPI targeted to achieve 90 per cent routine immunization coverage of all EPI antigens with at least 80 per cent coverage in every district of Pakistan by 2010, and sustained coverage for reaching the Millennium Development Goals 4 and 5 by </a:t>
            </a:r>
            <a:r>
              <a:rPr lang="en-US" dirty="0" smtClean="0"/>
              <a:t>2015</a:t>
            </a:r>
          </a:p>
          <a:p>
            <a:r>
              <a:rPr lang="en-US" dirty="0" smtClean="0"/>
              <a:t>It </a:t>
            </a:r>
            <a:r>
              <a:rPr lang="en-US" dirty="0"/>
              <a:t>may be mentioned that MDG 4 targets reduction in child mortality and MDG 5 is to reduce maternal mortality ratio by 2015. </a:t>
            </a:r>
            <a:endParaRPr lang="en-US" dirty="0" smtClean="0"/>
          </a:p>
          <a:p>
            <a:r>
              <a:rPr lang="en-US" dirty="0" smtClean="0"/>
              <a:t>Moreover</a:t>
            </a:r>
            <a:r>
              <a:rPr lang="en-US" dirty="0"/>
              <a:t>, the Program aimed to eliminate neonatal tetanus and interrupt polio virus transmission by 2012 and achieve certification by 2014.</a:t>
            </a:r>
          </a:p>
        </p:txBody>
      </p:sp>
    </p:spTree>
    <p:extLst>
      <p:ext uri="{BB962C8B-B14F-4D97-AF65-F5344CB8AC3E}">
        <p14:creationId xmlns="" xmlns:p14="http://schemas.microsoft.com/office/powerpoint/2010/main" val="2430553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Immunization Program</a:t>
            </a:r>
            <a:r>
              <a:rPr lang="en-US" dirty="0" smtClean="0"/>
              <a:t> </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r>
              <a:rPr lang="en-US" dirty="0"/>
              <a:t>EPI services are provided most exclusively through the public health delivery network through fixed centers and outreach services. The centers are managed by vaccinators with support from lady health workers (LHWs), BHU and other hospital staff; some of the EPI centers in the PPHI-managed basic health units are managed by vaccinators with limited assistance from the BHU staff.  </a:t>
            </a:r>
            <a:endParaRPr lang="en-US" dirty="0" smtClean="0"/>
          </a:p>
          <a:p>
            <a:r>
              <a:rPr lang="en-US" dirty="0"/>
              <a:t>The challenge for Pakistan is to strengthen the health system and improve the performance of the routine EPI coverage from the currently stagnant low rates, while maintaining high rates of coverage in the supplemental immunization activities (SIAs) within the devolved health structure. </a:t>
            </a:r>
          </a:p>
          <a:p>
            <a:endParaRPr lang="en-US" dirty="0"/>
          </a:p>
        </p:txBody>
      </p:sp>
    </p:spTree>
    <p:extLst>
      <p:ext uri="{BB962C8B-B14F-4D97-AF65-F5344CB8AC3E}">
        <p14:creationId xmlns="" xmlns:p14="http://schemas.microsoft.com/office/powerpoint/2010/main" val="4172906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Service Delivery Options  </a:t>
            </a:r>
            <a:br>
              <a:rPr lang="en-US" b="1" dirty="0"/>
            </a:br>
            <a:r>
              <a:rPr lang="en-US" dirty="0"/>
              <a:t> </a:t>
            </a:r>
            <a:br>
              <a:rPr lang="en-US" dirty="0"/>
            </a:br>
            <a:endParaRPr lang="en-US" dirty="0"/>
          </a:p>
        </p:txBody>
      </p:sp>
      <p:sp>
        <p:nvSpPr>
          <p:cNvPr id="3" name="Content Placeholder 2"/>
          <p:cNvSpPr>
            <a:spLocks noGrp="1"/>
          </p:cNvSpPr>
          <p:nvPr>
            <p:ph idx="1"/>
          </p:nvPr>
        </p:nvSpPr>
        <p:spPr/>
        <p:txBody>
          <a:bodyPr/>
          <a:lstStyle/>
          <a:p>
            <a:r>
              <a:rPr lang="en-US" b="1" i="1" dirty="0"/>
              <a:t>Fixed centers versus outreach services  </a:t>
            </a:r>
          </a:p>
          <a:p>
            <a:r>
              <a:rPr lang="en-US" b="1" i="1" dirty="0"/>
              <a:t>Door-to-door  </a:t>
            </a:r>
          </a:p>
          <a:p>
            <a:r>
              <a:rPr lang="en-US" b="1" i="1" dirty="0"/>
              <a:t>Campaigns </a:t>
            </a:r>
          </a:p>
          <a:p>
            <a:endParaRPr lang="en-US" dirty="0"/>
          </a:p>
        </p:txBody>
      </p:sp>
    </p:spTree>
    <p:extLst>
      <p:ext uri="{BB962C8B-B14F-4D97-AF65-F5344CB8AC3E}">
        <p14:creationId xmlns="" xmlns:p14="http://schemas.microsoft.com/office/powerpoint/2010/main" val="23674363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EPI is not successful in Pakistan</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key reasons that EPI has not achieved its targets have been identified in different studies and are summarized here</a:t>
            </a:r>
            <a:r>
              <a:rPr lang="en-US" dirty="0" smtClean="0"/>
              <a:t>.</a:t>
            </a:r>
          </a:p>
          <a:p>
            <a:r>
              <a:rPr lang="en-US" dirty="0" smtClean="0"/>
              <a:t> </a:t>
            </a:r>
            <a:r>
              <a:rPr lang="en-US" dirty="0"/>
              <a:t>Inadequate service delivery, resulting in irregular access and poor service utilization, were found to be the key reasons for this poor performance. </a:t>
            </a:r>
            <a:endParaRPr lang="en-US" dirty="0" smtClean="0"/>
          </a:p>
          <a:p>
            <a:r>
              <a:rPr lang="en-US" dirty="0" smtClean="0"/>
              <a:t> </a:t>
            </a:r>
            <a:r>
              <a:rPr lang="en-US" dirty="0"/>
              <a:t>The long distance to EPI centers, unaffordable cost to reach these sites, and unavailability of vaccinators and outreach services were the reasons for 12.6 percent of mothers’ failing to immunize their children through the routine service. Distance to the health </a:t>
            </a:r>
            <a:r>
              <a:rPr lang="en-US" dirty="0" err="1"/>
              <a:t>centres</a:t>
            </a:r>
            <a:r>
              <a:rPr lang="en-US" dirty="0"/>
              <a:t> was again highlighted in a recent study conducted in 2009 where 30 percent of mothers reported that it was difficult to reach the nearest health facility from their place of residence.  </a:t>
            </a:r>
          </a:p>
          <a:p>
            <a:pPr marL="0" indent="0">
              <a:buNone/>
            </a:pPr>
            <a:r>
              <a:rPr lang="en-US" dirty="0"/>
              <a:t> </a:t>
            </a:r>
          </a:p>
          <a:p>
            <a:r>
              <a:rPr lang="en-US" dirty="0" smtClean="0"/>
              <a:t>. </a:t>
            </a:r>
            <a:r>
              <a:rPr lang="en-US" dirty="0"/>
              <a:t>Government of Pakistan, “Coverage Evaluation Survey 2006.” (Islamabad, 2007). </a:t>
            </a:r>
          </a:p>
          <a:p>
            <a:r>
              <a:rPr lang="en-US" dirty="0"/>
              <a:t>. Government of Pakistan, Faisal et al., “Understanding Barriers to Immunization in Pakistan,”  (Islamabad, 2009). </a:t>
            </a:r>
          </a:p>
          <a:p>
            <a:endParaRPr lang="en-US" dirty="0"/>
          </a:p>
        </p:txBody>
      </p:sp>
    </p:spTree>
    <p:extLst>
      <p:ext uri="{BB962C8B-B14F-4D97-AF65-F5344CB8AC3E}">
        <p14:creationId xmlns="" xmlns:p14="http://schemas.microsoft.com/office/powerpoint/2010/main" val="35707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EPI is not successful in Pakistan</a:t>
            </a:r>
            <a:endParaRPr lang="en-US" dirty="0"/>
          </a:p>
        </p:txBody>
      </p:sp>
      <p:sp>
        <p:nvSpPr>
          <p:cNvPr id="3" name="Content Placeholder 2"/>
          <p:cNvSpPr>
            <a:spLocks noGrp="1"/>
          </p:cNvSpPr>
          <p:nvPr>
            <p:ph idx="1"/>
          </p:nvPr>
        </p:nvSpPr>
        <p:spPr/>
        <p:txBody>
          <a:bodyPr>
            <a:normAutofit fontScale="92500"/>
          </a:bodyPr>
          <a:lstStyle/>
          <a:p>
            <a:r>
              <a:rPr lang="en-US" dirty="0"/>
              <a:t>Additional reasons from the service provider’s aspect include lack of funds for operational costs for vehicles, repair of vehicles and equipment, travel allowance/daily allowance (TA/DA) for the staff, insufficient vaccination staff and supervisors, insufficient cold chain equipment below the district level, failure to develop micro-plans for the routine immunization program, lack of demand for EPI by BHU staff, and excessive demands by the health sector to respond to the </a:t>
            </a:r>
            <a:r>
              <a:rPr lang="en-US" dirty="0" smtClean="0"/>
              <a:t>Polio </a:t>
            </a:r>
            <a:r>
              <a:rPr lang="en-US" dirty="0"/>
              <a:t>Eradication Initiative. </a:t>
            </a:r>
            <a:endParaRPr lang="en-US" dirty="0" smtClean="0"/>
          </a:p>
          <a:p>
            <a:r>
              <a:rPr lang="en-US" dirty="0" smtClean="0"/>
              <a:t>In </a:t>
            </a:r>
            <a:r>
              <a:rPr lang="en-US" dirty="0"/>
              <a:t>addition, comprehensive service delivery is also compromised because of difficulties in reaching internally displaced persons (IDPs), nomads, and those in insecure areas.   </a:t>
            </a:r>
          </a:p>
          <a:p>
            <a:pPr marL="0" indent="0">
              <a:buNone/>
            </a:pPr>
            <a:r>
              <a:rPr lang="en-US" dirty="0"/>
              <a:t> </a:t>
            </a:r>
          </a:p>
          <a:p>
            <a:endParaRPr lang="en-US" dirty="0"/>
          </a:p>
        </p:txBody>
      </p:sp>
    </p:spTree>
    <p:extLst>
      <p:ext uri="{BB962C8B-B14F-4D97-AF65-F5344CB8AC3E}">
        <p14:creationId xmlns="" xmlns:p14="http://schemas.microsoft.com/office/powerpoint/2010/main" val="428222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Expanded </a:t>
            </a:r>
            <a:r>
              <a:rPr lang="en-US" b="1" dirty="0" err="1" smtClean="0"/>
              <a:t>Programme</a:t>
            </a:r>
            <a:r>
              <a:rPr lang="en-US" b="1" dirty="0" smtClean="0"/>
              <a:t> on Immunization (EPI)</a:t>
            </a:r>
            <a:endParaRPr lang="en-US" dirty="0"/>
          </a:p>
        </p:txBody>
      </p:sp>
      <p:sp>
        <p:nvSpPr>
          <p:cNvPr id="6" name="Content Placeholder 5"/>
          <p:cNvSpPr>
            <a:spLocks noGrp="1"/>
          </p:cNvSpPr>
          <p:nvPr>
            <p:ph idx="1"/>
          </p:nvPr>
        </p:nvSpPr>
        <p:spPr/>
        <p:txBody>
          <a:bodyPr>
            <a:normAutofit fontScale="92500" lnSpcReduction="10000"/>
          </a:bodyPr>
          <a:lstStyle/>
          <a:p>
            <a:r>
              <a:rPr lang="en-US" dirty="0"/>
              <a:t> is a disease prevention activity aiming at reducing illness, disability and mortality from childhood  diseases preventable by immunization. These diseases are referred as 9 EPI target diseases and cause millions of ailments, disabilities &amp; deaths each year</a:t>
            </a:r>
            <a:r>
              <a:rPr lang="en-US" dirty="0" smtClean="0"/>
              <a:t>.</a:t>
            </a:r>
          </a:p>
          <a:p>
            <a:r>
              <a:rPr lang="en-US" dirty="0"/>
              <a:t>Poliomyelitis </a:t>
            </a:r>
            <a:r>
              <a:rPr lang="en-US" dirty="0" smtClean="0"/>
              <a:t/>
            </a:r>
            <a:br>
              <a:rPr lang="en-US" dirty="0" smtClean="0"/>
            </a:br>
            <a:r>
              <a:rPr lang="en-US" dirty="0"/>
              <a:t>• Neonatal Tetanus </a:t>
            </a:r>
            <a:r>
              <a:rPr lang="en-US" dirty="0" smtClean="0"/>
              <a:t/>
            </a:r>
            <a:br>
              <a:rPr lang="en-US" dirty="0" smtClean="0"/>
            </a:br>
            <a:r>
              <a:rPr lang="en-US" dirty="0"/>
              <a:t>• Measles </a:t>
            </a:r>
            <a:r>
              <a:rPr lang="en-US" dirty="0" smtClean="0"/>
              <a:t/>
            </a:r>
            <a:br>
              <a:rPr lang="en-US" dirty="0" smtClean="0"/>
            </a:br>
            <a:r>
              <a:rPr lang="en-US" dirty="0"/>
              <a:t>• Diphtheria </a:t>
            </a:r>
            <a:r>
              <a:rPr lang="en-US" dirty="0" smtClean="0"/>
              <a:t/>
            </a:r>
            <a:br>
              <a:rPr lang="en-US" dirty="0" smtClean="0"/>
            </a:br>
            <a:r>
              <a:rPr lang="en-US" dirty="0"/>
              <a:t>• Pertussis (Whooping Cough) </a:t>
            </a:r>
            <a:r>
              <a:rPr lang="en-US" dirty="0" smtClean="0"/>
              <a:t/>
            </a:r>
            <a:br>
              <a:rPr lang="en-US" dirty="0" smtClean="0"/>
            </a:br>
            <a:r>
              <a:rPr lang="en-US" dirty="0"/>
              <a:t>• Hepatitis-B </a:t>
            </a:r>
            <a:r>
              <a:rPr lang="en-US" dirty="0" smtClean="0"/>
              <a:t/>
            </a:r>
            <a:br>
              <a:rPr lang="en-US" dirty="0" smtClean="0"/>
            </a:br>
            <a:r>
              <a:rPr lang="en-US" dirty="0"/>
              <a:t>• </a:t>
            </a:r>
            <a:r>
              <a:rPr lang="en-US" dirty="0" err="1"/>
              <a:t>Hib</a:t>
            </a:r>
            <a:r>
              <a:rPr lang="en-US" dirty="0"/>
              <a:t> Pneumonia </a:t>
            </a:r>
            <a:r>
              <a:rPr lang="en-US" dirty="0" smtClean="0"/>
              <a:t/>
            </a:r>
            <a:br>
              <a:rPr lang="en-US" dirty="0" smtClean="0"/>
            </a:br>
            <a:r>
              <a:rPr lang="en-US" dirty="0"/>
              <a:t>• Meningitis </a:t>
            </a:r>
            <a:r>
              <a:rPr lang="en-US" dirty="0" smtClean="0"/>
              <a:t/>
            </a:r>
            <a:br>
              <a:rPr lang="en-US" dirty="0" smtClean="0"/>
            </a:br>
            <a:r>
              <a:rPr lang="en-US" dirty="0"/>
              <a:t>• Childhood Tuberculosis</a:t>
            </a:r>
          </a:p>
        </p:txBody>
      </p:sp>
    </p:spTree>
    <p:extLst>
      <p:ext uri="{BB962C8B-B14F-4D97-AF65-F5344CB8AC3E}">
        <p14:creationId xmlns="" xmlns:p14="http://schemas.microsoft.com/office/powerpoint/2010/main" val="2228398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EPI is not successful in Pakistan</a:t>
            </a:r>
            <a:endParaRPr lang="en-US" dirty="0"/>
          </a:p>
        </p:txBody>
      </p:sp>
      <p:sp>
        <p:nvSpPr>
          <p:cNvPr id="3" name="Content Placeholder 2"/>
          <p:cNvSpPr>
            <a:spLocks noGrp="1"/>
          </p:cNvSpPr>
          <p:nvPr>
            <p:ph idx="1"/>
          </p:nvPr>
        </p:nvSpPr>
        <p:spPr/>
        <p:txBody>
          <a:bodyPr/>
          <a:lstStyle/>
          <a:p>
            <a:r>
              <a:rPr lang="en-US" dirty="0" err="1" smtClean="0"/>
              <a:t>immunization,in</a:t>
            </a:r>
            <a:r>
              <a:rPr lang="en-US" dirty="0" smtClean="0"/>
              <a:t> </a:t>
            </a:r>
            <a:r>
              <a:rPr lang="en-US" dirty="0"/>
              <a:t>Pakistan started to lag behind. Pakistan’s efforts towards immunization were also affected after 2000 on account of war on terror and natural disasters – both of which made coverage more difficult</a:t>
            </a:r>
            <a:r>
              <a:rPr lang="en-US" dirty="0" smtClean="0"/>
              <a:t>.</a:t>
            </a:r>
          </a:p>
          <a:p>
            <a:r>
              <a:rPr lang="en-US" dirty="0"/>
              <a:t>All provinces lag behind the terms of their stated goals </a:t>
            </a:r>
            <a:r>
              <a:rPr lang="en-US" dirty="0" smtClean="0"/>
              <a:t>for </a:t>
            </a:r>
            <a:r>
              <a:rPr lang="en-US" dirty="0"/>
              <a:t>newborns and pregnant mothers. </a:t>
            </a:r>
            <a:r>
              <a:rPr lang="en-US" dirty="0" err="1"/>
              <a:t>Balochistan</a:t>
            </a:r>
            <a:r>
              <a:rPr lang="en-US" dirty="0"/>
              <a:t> and hard areas of Khyber </a:t>
            </a:r>
            <a:r>
              <a:rPr lang="en-US" dirty="0" err="1"/>
              <a:t>Pakhtunkhwa</a:t>
            </a:r>
            <a:r>
              <a:rPr lang="en-US" dirty="0"/>
              <a:t> in particular are most challenging for the EPI activities</a:t>
            </a:r>
          </a:p>
        </p:txBody>
      </p:sp>
    </p:spTree>
    <p:extLst>
      <p:ext uri="{BB962C8B-B14F-4D97-AF65-F5344CB8AC3E}">
        <p14:creationId xmlns="" xmlns:p14="http://schemas.microsoft.com/office/powerpoint/2010/main" val="728242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EPI is not successful in Pakistan</a:t>
            </a:r>
            <a:endParaRPr lang="en-US" dirty="0"/>
          </a:p>
        </p:txBody>
      </p:sp>
      <p:sp>
        <p:nvSpPr>
          <p:cNvPr id="3" name="Content Placeholder 2"/>
          <p:cNvSpPr>
            <a:spLocks noGrp="1"/>
          </p:cNvSpPr>
          <p:nvPr>
            <p:ph idx="1"/>
          </p:nvPr>
        </p:nvSpPr>
        <p:spPr/>
        <p:txBody>
          <a:bodyPr/>
          <a:lstStyle/>
          <a:p>
            <a:r>
              <a:rPr lang="en-US" dirty="0"/>
              <a:t>The key barriers highlighted in these papers include lack of parents’ awareness hence low population demand for immunization, limited access to immunization services and weak management, social resistance to vaccines by certain population groups, civil conflicts and natural disasters, the devolution of national health ministry, and the inability of the district and provincial governments to tackle it as a national emergency</a:t>
            </a:r>
          </a:p>
        </p:txBody>
      </p:sp>
    </p:spTree>
    <p:extLst>
      <p:ext uri="{BB962C8B-B14F-4D97-AF65-F5344CB8AC3E}">
        <p14:creationId xmlns="" xmlns:p14="http://schemas.microsoft.com/office/powerpoint/2010/main" val="3856217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EPI is not successful in Pakistan</a:t>
            </a:r>
            <a:endParaRPr lang="en-US" dirty="0"/>
          </a:p>
        </p:txBody>
      </p:sp>
      <p:sp>
        <p:nvSpPr>
          <p:cNvPr id="3" name="Content Placeholder 2"/>
          <p:cNvSpPr>
            <a:spLocks noGrp="1"/>
          </p:cNvSpPr>
          <p:nvPr>
            <p:ph idx="1"/>
          </p:nvPr>
        </p:nvSpPr>
        <p:spPr/>
        <p:txBody>
          <a:bodyPr/>
          <a:lstStyle/>
          <a:p>
            <a:r>
              <a:rPr lang="en-US" dirty="0"/>
              <a:t>The target population for Pakistan’s national immunization program is huge, and millions of doses of vaccine are delivered successfully by government services every year. </a:t>
            </a:r>
            <a:endParaRPr lang="en-US" dirty="0" smtClean="0"/>
          </a:p>
          <a:p>
            <a:r>
              <a:rPr lang="en-US" dirty="0" smtClean="0"/>
              <a:t> </a:t>
            </a:r>
            <a:r>
              <a:rPr lang="en-US" dirty="0"/>
              <a:t>None the less, as many as 40 percent of the children below five years remain unimmunized or under-immunized, particularly in the poor and rural sections of the country. There are tremendous challenges to overcome in delivering these </a:t>
            </a:r>
            <a:r>
              <a:rPr lang="en-US" dirty="0" smtClean="0"/>
              <a:t>services</a:t>
            </a:r>
            <a:r>
              <a:rPr lang="en-US" dirty="0"/>
              <a:t>.</a:t>
            </a:r>
          </a:p>
        </p:txBody>
      </p:sp>
    </p:spTree>
    <p:extLst>
      <p:ext uri="{BB962C8B-B14F-4D97-AF65-F5344CB8AC3E}">
        <p14:creationId xmlns="" xmlns:p14="http://schemas.microsoft.com/office/powerpoint/2010/main" val="2199709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Disease-specific issues </a:t>
            </a:r>
            <a:br>
              <a:rPr lang="en-US" b="1" dirty="0"/>
            </a:br>
            <a:endParaRPr lang="en-US" dirty="0"/>
          </a:p>
        </p:txBody>
      </p:sp>
      <p:sp>
        <p:nvSpPr>
          <p:cNvPr id="3" name="Content Placeholder 2"/>
          <p:cNvSpPr>
            <a:spLocks noGrp="1"/>
          </p:cNvSpPr>
          <p:nvPr>
            <p:ph idx="1"/>
          </p:nvPr>
        </p:nvSpPr>
        <p:spPr/>
        <p:txBody>
          <a:bodyPr/>
          <a:lstStyle/>
          <a:p>
            <a:r>
              <a:rPr lang="en-US" i="1" dirty="0"/>
              <a:t>Polio</a:t>
            </a:r>
            <a:r>
              <a:rPr lang="en-US" dirty="0"/>
              <a:t>: The PEI has not yet been successful in eradicating poliomyelitis virus. The PEI has been well funded and advertised and has claimed everyone’s attention at the expense of other health initiatives including routine immunization. With approximately 120 days a year spent by immunization staff on polio NIDs/SNIDs, the time and effort left for the routine immunization program is grossly inadequate. Furthermore, repeated rounds of NIDs/SNIDs since 1994 have resulted in fatigue of all cadres of staff involved in polio eradication.  </a:t>
            </a:r>
          </a:p>
          <a:p>
            <a:endParaRPr lang="en-US" dirty="0"/>
          </a:p>
        </p:txBody>
      </p:sp>
    </p:spTree>
    <p:extLst>
      <p:ext uri="{BB962C8B-B14F-4D97-AF65-F5344CB8AC3E}">
        <p14:creationId xmlns="" xmlns:p14="http://schemas.microsoft.com/office/powerpoint/2010/main" val="2082951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Polio</a:t>
            </a:r>
            <a:endParaRPr lang="en-US" dirty="0"/>
          </a:p>
        </p:txBody>
      </p:sp>
      <p:sp>
        <p:nvSpPr>
          <p:cNvPr id="3" name="Content Placeholder 2"/>
          <p:cNvSpPr>
            <a:spLocks noGrp="1"/>
          </p:cNvSpPr>
          <p:nvPr>
            <p:ph idx="1"/>
          </p:nvPr>
        </p:nvSpPr>
        <p:spPr/>
        <p:txBody>
          <a:bodyPr>
            <a:normAutofit lnSpcReduction="10000"/>
          </a:bodyPr>
          <a:lstStyle/>
          <a:p>
            <a:r>
              <a:rPr lang="en-US" dirty="0" smtClean="0"/>
              <a:t>Mismanaged </a:t>
            </a:r>
            <a:r>
              <a:rPr lang="en-US" dirty="0"/>
              <a:t>child immunization and the prevalence of polio in certain parts of Pakistan are not only a national emergency but also a threat to the whole world. While global eradication of polio has almost been achieved</a:t>
            </a:r>
            <a:r>
              <a:rPr lang="en-US" dirty="0" smtClean="0"/>
              <a:t>,</a:t>
            </a:r>
          </a:p>
          <a:p>
            <a:r>
              <a:rPr lang="en-US" dirty="0" smtClean="0"/>
              <a:t> </a:t>
            </a:r>
            <a:r>
              <a:rPr lang="en-US" dirty="0"/>
              <a:t>Pakistan is one of the only three countries in the world where this crippling virus still exists. This is despite the fact that efforts to eradicate polio and other fatal diseases began almost four decades ago, much earlier than its other neighboring countries that already have a polio-free certification today. Serious efforts to eradicate polio and other fatal diseases in Pakistan were initiated in 1978 under The Expanded Program on Immunization (EPI). </a:t>
            </a:r>
            <a:endParaRPr lang="en-US" dirty="0" smtClean="0"/>
          </a:p>
        </p:txBody>
      </p:sp>
    </p:spTree>
    <p:extLst>
      <p:ext uri="{BB962C8B-B14F-4D97-AF65-F5344CB8AC3E}">
        <p14:creationId xmlns="" xmlns:p14="http://schemas.microsoft.com/office/powerpoint/2010/main" val="3974520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Disease-specific issues </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b="1" i="1" dirty="0"/>
              <a:t>Measles</a:t>
            </a:r>
            <a:r>
              <a:rPr lang="en-US" dirty="0"/>
              <a:t> is an important cause of death and disability among children in Pakistan.  Approximately 2.1 million children are infected with measles annually, resulting in approximately 21,000 deaths from complications. With routine measles vaccine coverage of only 50 percent or so, an ever-increasing number of infants are not reached.  As an emergency response to this situation, the Government of Pakistan (GOP)  partnered with global efforts to reduce measles morbidity and mortality: The GOP decided to give a second opportunity for vaccination against measles to all susceptible children aged 9 months to less than 13 years who would be vaccinated through this campaign, irrespective of previous vaccination status and measles infection. This program demanded additional immunization staff time. Furthermore, it should be noted that campaigns of this nature to immunize wider age groups do not necessarily protect the primary target age group of under-ones. </a:t>
            </a:r>
          </a:p>
          <a:p>
            <a:pPr marL="0" indent="0">
              <a:buNone/>
            </a:pPr>
            <a:r>
              <a:rPr lang="en-US" dirty="0"/>
              <a:t> </a:t>
            </a:r>
          </a:p>
          <a:p>
            <a:endParaRPr lang="en-US" dirty="0"/>
          </a:p>
        </p:txBody>
      </p:sp>
    </p:spTree>
    <p:extLst>
      <p:ext uri="{BB962C8B-B14F-4D97-AF65-F5344CB8AC3E}">
        <p14:creationId xmlns="" xmlns:p14="http://schemas.microsoft.com/office/powerpoint/2010/main" val="27886903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logistics</a:t>
            </a:r>
            <a:endParaRPr lang="en-US" dirty="0"/>
          </a:p>
        </p:txBody>
      </p:sp>
      <p:sp>
        <p:nvSpPr>
          <p:cNvPr id="3" name="Content Placeholder 2"/>
          <p:cNvSpPr>
            <a:spLocks noGrp="1"/>
          </p:cNvSpPr>
          <p:nvPr>
            <p:ph idx="1"/>
          </p:nvPr>
        </p:nvSpPr>
        <p:spPr/>
        <p:txBody>
          <a:bodyPr/>
          <a:lstStyle/>
          <a:p>
            <a:r>
              <a:rPr lang="en-US" dirty="0"/>
              <a:t>Logistics for EPI includes the provision </a:t>
            </a:r>
            <a:r>
              <a:rPr lang="en-US" dirty="0" smtClean="0"/>
              <a:t>of</a:t>
            </a:r>
          </a:p>
          <a:p>
            <a:r>
              <a:rPr lang="en-US" dirty="0" smtClean="0"/>
              <a:t> </a:t>
            </a:r>
            <a:r>
              <a:rPr lang="en-US" dirty="0"/>
              <a:t>(a) vaccines, diluents, injection equipment, and safety boxes; and </a:t>
            </a:r>
            <a:endParaRPr lang="en-US" dirty="0" smtClean="0"/>
          </a:p>
          <a:p>
            <a:r>
              <a:rPr lang="en-US" dirty="0" smtClean="0"/>
              <a:t>(</a:t>
            </a:r>
            <a:r>
              <a:rPr lang="en-US" dirty="0"/>
              <a:t>b) cold chain equipment covering items like cold rooms, refrigerators, ice-lined refrigerators (ILRs), cold boxes, carriers, and ice.  </a:t>
            </a:r>
          </a:p>
          <a:p>
            <a:pPr marL="0" indent="0">
              <a:buNone/>
            </a:pPr>
            <a:r>
              <a:rPr lang="en-US" dirty="0"/>
              <a:t> </a:t>
            </a:r>
          </a:p>
          <a:p>
            <a:endParaRPr lang="en-US" dirty="0"/>
          </a:p>
        </p:txBody>
      </p:sp>
    </p:spTree>
    <p:extLst>
      <p:ext uri="{BB962C8B-B14F-4D97-AF65-F5344CB8AC3E}">
        <p14:creationId xmlns="" xmlns:p14="http://schemas.microsoft.com/office/powerpoint/2010/main" val="19536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Enhancing the Performance of EPI </a:t>
            </a:r>
            <a:br>
              <a:rPr lang="en-US" b="1" dirty="0"/>
            </a:br>
            <a:endParaRPr lang="en-US" dirty="0"/>
          </a:p>
        </p:txBody>
      </p:sp>
      <p:sp>
        <p:nvSpPr>
          <p:cNvPr id="3" name="Content Placeholder 2"/>
          <p:cNvSpPr>
            <a:spLocks noGrp="1"/>
          </p:cNvSpPr>
          <p:nvPr>
            <p:ph idx="1"/>
          </p:nvPr>
        </p:nvSpPr>
        <p:spPr/>
        <p:txBody>
          <a:bodyPr/>
          <a:lstStyle/>
          <a:p>
            <a:r>
              <a:rPr lang="en-US" b="1" i="1" dirty="0"/>
              <a:t>Interprovincial Coordination </a:t>
            </a:r>
          </a:p>
          <a:p>
            <a:r>
              <a:rPr lang="en-US" b="1" i="1" dirty="0"/>
              <a:t>Planning </a:t>
            </a:r>
          </a:p>
          <a:p>
            <a:r>
              <a:rPr lang="en-US" b="1" dirty="0"/>
              <a:t>Service provision options </a:t>
            </a:r>
            <a:endParaRPr lang="en-US" b="1" dirty="0" smtClean="0"/>
          </a:p>
          <a:p>
            <a:r>
              <a:rPr lang="en-US" b="1" i="1" dirty="0"/>
              <a:t>Performance-based incentive and extra payments </a:t>
            </a:r>
          </a:p>
          <a:p>
            <a:r>
              <a:rPr lang="en-US" b="1" i="1" dirty="0"/>
              <a:t>Campaigns </a:t>
            </a:r>
            <a:endParaRPr lang="en-US" b="1" i="1" dirty="0" smtClean="0"/>
          </a:p>
          <a:p>
            <a:r>
              <a:rPr lang="en-US" b="1" dirty="0"/>
              <a:t>Supervision and Monitoring </a:t>
            </a:r>
            <a:r>
              <a:rPr lang="en-US" b="1" dirty="0" smtClean="0"/>
              <a:t>and evaluation</a:t>
            </a:r>
          </a:p>
          <a:p>
            <a:r>
              <a:rPr lang="en-US" b="1" dirty="0" smtClean="0"/>
              <a:t>Finance </a:t>
            </a:r>
            <a:endParaRPr lang="en-US" b="1" dirty="0"/>
          </a:p>
          <a:p>
            <a:endParaRPr lang="en-US" b="1" i="1" dirty="0"/>
          </a:p>
        </p:txBody>
      </p:sp>
    </p:spTree>
    <p:extLst>
      <p:ext uri="{BB962C8B-B14F-4D97-AF65-F5344CB8AC3E}">
        <p14:creationId xmlns="" xmlns:p14="http://schemas.microsoft.com/office/powerpoint/2010/main" val="2138758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It concludes that specific targeting is required whereby immunization dropouts should be brought back on time to EPI centers. </a:t>
            </a:r>
            <a:endParaRPr lang="en-US" dirty="0" smtClean="0"/>
          </a:p>
          <a:p>
            <a:r>
              <a:rPr lang="en-US" dirty="0" smtClean="0"/>
              <a:t>Based </a:t>
            </a:r>
            <a:r>
              <a:rPr lang="en-US" dirty="0"/>
              <a:t>on data indicating new and old disease prone areas, existing EPI centers should be relocated and the government may consider creating new centers at locations that can reduce transportation costs and travel time, which in turn can also result in fewer immunization dropouts</a:t>
            </a:r>
          </a:p>
        </p:txBody>
      </p:sp>
    </p:spTree>
    <p:extLst>
      <p:ext uri="{BB962C8B-B14F-4D97-AF65-F5344CB8AC3E}">
        <p14:creationId xmlns="" xmlns:p14="http://schemas.microsoft.com/office/powerpoint/2010/main" val="1578029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a:t>The challenge for Pakistan is to improve the stagnant low rates of routine immunization coverage while achieving and maintaining high rates of coverage in the Polio campaigns. </a:t>
            </a:r>
            <a:endParaRPr lang="en-US" dirty="0" smtClean="0"/>
          </a:p>
          <a:p>
            <a:r>
              <a:rPr lang="en-US" dirty="0" smtClean="0"/>
              <a:t>Cognizant </a:t>
            </a:r>
            <a:r>
              <a:rPr lang="en-US" dirty="0"/>
              <a:t>of the challenge, the Government of Pakistan (GOP) requested the World Bank to conduct a review of the EPI and offer recommendations to improve the program’s performance.   </a:t>
            </a:r>
          </a:p>
          <a:p>
            <a:pPr marL="0" indent="0">
              <a:buNone/>
            </a:pPr>
            <a:r>
              <a:rPr lang="en-US" dirty="0"/>
              <a:t> </a:t>
            </a:r>
          </a:p>
          <a:p>
            <a:endParaRPr lang="en-US" dirty="0"/>
          </a:p>
        </p:txBody>
      </p:sp>
    </p:spTree>
    <p:extLst>
      <p:ext uri="{BB962C8B-B14F-4D97-AF65-F5344CB8AC3E}">
        <p14:creationId xmlns="" xmlns:p14="http://schemas.microsoft.com/office/powerpoint/2010/main" val="209441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Expanded Program on Immunization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a:t>
            </a:r>
            <a:r>
              <a:rPr lang="en-US" b="1" dirty="0"/>
              <a:t>Expanded Program on Immunization</a:t>
            </a:r>
            <a:r>
              <a:rPr lang="en-US" dirty="0"/>
              <a:t> is a </a:t>
            </a:r>
            <a:r>
              <a:rPr lang="en-US" dirty="0">
                <a:hlinkClick r:id="rId2" tooltip="World Health Organization"/>
              </a:rPr>
              <a:t>World Health Organization</a:t>
            </a:r>
            <a:r>
              <a:rPr lang="en-US" dirty="0"/>
              <a:t> program with the goal to make </a:t>
            </a:r>
            <a:r>
              <a:rPr lang="en-US" dirty="0">
                <a:hlinkClick r:id="rId3" tooltip="Vaccine"/>
              </a:rPr>
              <a:t>vaccines</a:t>
            </a:r>
            <a:r>
              <a:rPr lang="en-US" dirty="0"/>
              <a:t> available to all </a:t>
            </a:r>
            <a:r>
              <a:rPr lang="en-US" dirty="0" smtClean="0"/>
              <a:t>children.</a:t>
            </a:r>
          </a:p>
          <a:p>
            <a:r>
              <a:rPr lang="en-US" dirty="0"/>
              <a:t>The World Health Organization (WHO) initiated the Expanded Program on Immunization (EPI) in May 1974 with the objective to vaccinate children throughout the world.</a:t>
            </a:r>
          </a:p>
          <a:p>
            <a:r>
              <a:rPr lang="en-US" dirty="0"/>
              <a:t>Ten years later, in 1984, the WHO established a standardized </a:t>
            </a:r>
            <a:r>
              <a:rPr lang="en-US" dirty="0">
                <a:hlinkClick r:id="rId4" tooltip="Vaccination schedule"/>
              </a:rPr>
              <a:t>vaccination schedule</a:t>
            </a:r>
            <a:r>
              <a:rPr lang="en-US" dirty="0"/>
              <a:t> for the original EPI vaccines: </a:t>
            </a:r>
            <a:r>
              <a:rPr lang="en-US" dirty="0">
                <a:hlinkClick r:id="rId5" tooltip="Bacillus Calmette-Guérin"/>
              </a:rPr>
              <a:t>Bacillus </a:t>
            </a:r>
            <a:r>
              <a:rPr lang="en-US" dirty="0" err="1">
                <a:hlinkClick r:id="rId5" tooltip="Bacillus Calmette-Guérin"/>
              </a:rPr>
              <a:t>Calmette-Guérin</a:t>
            </a:r>
            <a:r>
              <a:rPr lang="en-US" dirty="0"/>
              <a:t> (BCG), </a:t>
            </a:r>
            <a:r>
              <a:rPr lang="en-US" dirty="0">
                <a:hlinkClick r:id="rId6" tooltip="DTP vaccine"/>
              </a:rPr>
              <a:t>diphtheria-tetanus-pertussis</a:t>
            </a:r>
            <a:r>
              <a:rPr lang="en-US" dirty="0"/>
              <a:t> (DTP), oral </a:t>
            </a:r>
            <a:r>
              <a:rPr lang="en-US" dirty="0">
                <a:hlinkClick r:id="rId7" tooltip="Polio vaccine"/>
              </a:rPr>
              <a:t>polio</a:t>
            </a:r>
            <a:r>
              <a:rPr lang="en-US" dirty="0"/>
              <a:t>, and </a:t>
            </a:r>
            <a:r>
              <a:rPr lang="en-US" dirty="0">
                <a:hlinkClick r:id="rId8" tooltip="Measles"/>
              </a:rPr>
              <a:t>measles</a:t>
            </a:r>
            <a:r>
              <a:rPr lang="en-US" dirty="0"/>
              <a:t>. Increased knowledge of the immunologic factors of disease led to new vaccines being developed and added to the EPI’s list of recommended vaccines: Hepatitis B (</a:t>
            </a:r>
            <a:r>
              <a:rPr lang="en-US" dirty="0" err="1"/>
              <a:t>HepB</a:t>
            </a:r>
            <a:r>
              <a:rPr lang="en-US" dirty="0"/>
              <a:t>), yellow fever in countries endemic for the disease, and </a:t>
            </a:r>
            <a:r>
              <a:rPr lang="en-US" dirty="0" err="1"/>
              <a:t>Haemophilus</a:t>
            </a:r>
            <a:r>
              <a:rPr lang="en-US" dirty="0"/>
              <a:t> </a:t>
            </a:r>
            <a:r>
              <a:rPr lang="en-US" dirty="0" err="1"/>
              <a:t>influenzae</a:t>
            </a:r>
            <a:r>
              <a:rPr lang="en-US" dirty="0"/>
              <a:t> meningitis (</a:t>
            </a:r>
            <a:r>
              <a:rPr lang="en-US" dirty="0" err="1"/>
              <a:t>Hib</a:t>
            </a:r>
            <a:r>
              <a:rPr lang="en-US" dirty="0"/>
              <a:t>) conjugate vaccine in countries with high burden of disease</a:t>
            </a:r>
          </a:p>
          <a:p>
            <a:endParaRPr lang="en-US" dirty="0"/>
          </a:p>
        </p:txBody>
      </p:sp>
    </p:spTree>
    <p:extLst>
      <p:ext uri="{BB962C8B-B14F-4D97-AF65-F5344CB8AC3E}">
        <p14:creationId xmlns="" xmlns:p14="http://schemas.microsoft.com/office/powerpoint/2010/main" val="31600575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Pakistan does not have unlimited resources to meet these vast demands; hence there is competition for the resources that are available</a:t>
            </a:r>
            <a:r>
              <a:rPr lang="en-US" dirty="0" smtClean="0"/>
              <a:t>.</a:t>
            </a:r>
          </a:p>
          <a:p>
            <a:r>
              <a:rPr lang="en-US" dirty="0" smtClean="0"/>
              <a:t>  </a:t>
            </a:r>
            <a:r>
              <a:rPr lang="en-US" dirty="0"/>
              <a:t>Traditionally, at the federal and provincial levels, Pakistan’s immunization program managers have actively engaged in the budget process to ensure that appropriate funds were allocated at each administrative level to immunization as part of the health budget</a:t>
            </a:r>
            <a:r>
              <a:rPr lang="en-US" dirty="0" smtClean="0"/>
              <a:t>.</a:t>
            </a:r>
          </a:p>
          <a:p>
            <a:r>
              <a:rPr lang="en-US" dirty="0" smtClean="0"/>
              <a:t> </a:t>
            </a:r>
            <a:r>
              <a:rPr lang="en-US" dirty="0"/>
              <a:t>If needed, </a:t>
            </a:r>
            <a:r>
              <a:rPr lang="en-US"/>
              <a:t>they </a:t>
            </a:r>
            <a:r>
              <a:rPr lang="en-US" smtClean="0"/>
              <a:t>have </a:t>
            </a:r>
            <a:r>
              <a:rPr lang="en-US" dirty="0"/>
              <a:t>also sought ways to attract additional funds to the program from extra budgetary sources such as bilateral donors as well as from domestic sources within the country including civil society</a:t>
            </a:r>
            <a:r>
              <a:rPr lang="en-US"/>
              <a:t>. </a:t>
            </a:r>
            <a:endParaRPr lang="en-US" smtClean="0"/>
          </a:p>
          <a:p>
            <a:r>
              <a:rPr lang="en-US" dirty="0" smtClean="0"/>
              <a:t> </a:t>
            </a:r>
            <a:r>
              <a:rPr lang="en-US" dirty="0"/>
              <a:t>In addition, they have engaged with other program managers to explore ways of integrating elements of routine immunization with other primary health care initiatives.  </a:t>
            </a:r>
          </a:p>
          <a:p>
            <a:pPr marL="0" indent="0">
              <a:buNone/>
            </a:pPr>
            <a:r>
              <a:rPr lang="en-US" dirty="0"/>
              <a:t> </a:t>
            </a:r>
          </a:p>
        </p:txBody>
      </p:sp>
    </p:spTree>
    <p:extLst>
      <p:ext uri="{BB962C8B-B14F-4D97-AF65-F5344CB8AC3E}">
        <p14:creationId xmlns="" xmlns:p14="http://schemas.microsoft.com/office/powerpoint/2010/main" val="3890535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 ;According to Govt. of Punjab :</a:t>
            </a:r>
            <a:endParaRPr lang="en-US" dirty="0"/>
          </a:p>
        </p:txBody>
      </p:sp>
      <p:sp>
        <p:nvSpPr>
          <p:cNvPr id="3" name="Content Placeholder 2"/>
          <p:cNvSpPr>
            <a:spLocks noGrp="1"/>
          </p:cNvSpPr>
          <p:nvPr>
            <p:ph idx="1"/>
          </p:nvPr>
        </p:nvSpPr>
        <p:spPr/>
        <p:txBody>
          <a:bodyPr>
            <a:normAutofit fontScale="85000" lnSpcReduction="20000"/>
          </a:bodyPr>
          <a:lstStyle/>
          <a:p>
            <a:r>
              <a:rPr lang="en-US" dirty="0"/>
              <a:t>The diseases are preventable and can be eradicated like Smallpox, as very safe &amp; effective vaccines are available.27 % of deaths in &lt; 5 years age group are due to vaccine Preventable Diseases.80% children of world are being protected against childhood TB</a:t>
            </a:r>
            <a:r>
              <a:rPr lang="en-US" dirty="0" smtClean="0"/>
              <a:t>.</a:t>
            </a:r>
          </a:p>
          <a:p>
            <a:r>
              <a:rPr lang="en-US" dirty="0"/>
              <a:t>3 million children &amp; 19.5 million </a:t>
            </a:r>
            <a:r>
              <a:rPr lang="en-US" dirty="0" smtClean="0"/>
              <a:t>Child bearing age females </a:t>
            </a:r>
            <a:r>
              <a:rPr lang="en-US" dirty="0"/>
              <a:t>are being protected against eight vaccine preventable diseases and tetanus respectively.</a:t>
            </a:r>
            <a:r>
              <a:rPr lang="en-US" dirty="0" smtClean="0"/>
              <a:t/>
            </a:r>
            <a:br>
              <a:rPr lang="en-US" dirty="0" smtClean="0"/>
            </a:br>
            <a:r>
              <a:rPr lang="en-US" dirty="0"/>
              <a:t>1000 deaths in less than 5 year children will daily occur in </a:t>
            </a:r>
            <a:r>
              <a:rPr lang="en-US" dirty="0" err="1"/>
              <a:t>Pakistan,if</a:t>
            </a:r>
            <a:r>
              <a:rPr lang="en-US" dirty="0"/>
              <a:t> EPI is discontinued</a:t>
            </a:r>
            <a:r>
              <a:rPr lang="en-US" dirty="0" smtClean="0"/>
              <a:t>.</a:t>
            </a:r>
          </a:p>
          <a:p>
            <a:r>
              <a:rPr lang="en-US" dirty="0" smtClean="0"/>
              <a:t> </a:t>
            </a:r>
            <a:r>
              <a:rPr lang="en-US" dirty="0"/>
              <a:t>Immunization is one of the most successful and cost effective health interventions. It has eradicated small pox, lowered the global incidence of polio so far by 99% and achieved dramatic reductions in illness, disability and death from diphtheria, tetanus, whooping cough and measles. </a:t>
            </a:r>
            <a:endParaRPr lang="en-US" dirty="0" smtClean="0"/>
          </a:p>
          <a:p>
            <a:r>
              <a:rPr lang="en-US" dirty="0" smtClean="0"/>
              <a:t>It </a:t>
            </a:r>
            <a:r>
              <a:rPr lang="en-US" dirty="0"/>
              <a:t>is a world-wide </a:t>
            </a:r>
            <a:r>
              <a:rPr lang="en-US" dirty="0" err="1"/>
              <a:t>Programme</a:t>
            </a:r>
            <a:r>
              <a:rPr lang="en-US" dirty="0"/>
              <a:t> being carried out in all countries assisted by WHO, UNICEF and other donor </a:t>
            </a:r>
            <a:r>
              <a:rPr lang="en-US" dirty="0" err="1"/>
              <a:t>agencies.The</a:t>
            </a:r>
            <a:r>
              <a:rPr lang="en-US" dirty="0"/>
              <a:t> global target of the </a:t>
            </a:r>
            <a:r>
              <a:rPr lang="en-US" dirty="0" err="1"/>
              <a:t>Programme</a:t>
            </a:r>
            <a:r>
              <a:rPr lang="en-US" dirty="0"/>
              <a:t> is to immunize over 95% of infants and child-bearing-age females.</a:t>
            </a:r>
          </a:p>
        </p:txBody>
      </p:sp>
    </p:spTree>
    <p:extLst>
      <p:ext uri="{BB962C8B-B14F-4D97-AF65-F5344CB8AC3E}">
        <p14:creationId xmlns="" xmlns:p14="http://schemas.microsoft.com/office/powerpoint/2010/main" val="2694470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Historical Development of EPI in Pakistan </a:t>
            </a:r>
            <a:br>
              <a:rPr lang="en-US" b="1"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r>
            <a:br>
              <a:rPr lang="en-US" dirty="0" smtClean="0"/>
            </a:br>
            <a:r>
              <a:rPr lang="en-US" dirty="0"/>
              <a:t>• Pilot Project 1978 </a:t>
            </a:r>
            <a:r>
              <a:rPr lang="en-US" dirty="0" smtClean="0"/>
              <a:t/>
            </a:r>
            <a:br>
              <a:rPr lang="en-US" dirty="0" smtClean="0"/>
            </a:br>
            <a:r>
              <a:rPr lang="en-US" dirty="0"/>
              <a:t>• Integrated into regular Health Services 1983 </a:t>
            </a:r>
            <a:r>
              <a:rPr lang="en-US" dirty="0" smtClean="0"/>
              <a:t/>
            </a:r>
            <a:br>
              <a:rPr lang="en-US" dirty="0" smtClean="0"/>
            </a:br>
            <a:r>
              <a:rPr lang="en-US" dirty="0"/>
              <a:t>• Accelerated Health </a:t>
            </a:r>
            <a:r>
              <a:rPr lang="en-US" dirty="0" err="1"/>
              <a:t>Programme</a:t>
            </a:r>
            <a:r>
              <a:rPr lang="en-US" dirty="0"/>
              <a:t> (AHP) 1985 </a:t>
            </a:r>
            <a:r>
              <a:rPr lang="en-US" dirty="0" smtClean="0"/>
              <a:t/>
            </a:r>
            <a:br>
              <a:rPr lang="en-US" dirty="0" smtClean="0"/>
            </a:br>
            <a:r>
              <a:rPr lang="en-US" dirty="0"/>
              <a:t>• Addition of Vaccine for </a:t>
            </a:r>
            <a:r>
              <a:rPr lang="en-US" dirty="0" err="1"/>
              <a:t>HepB</a:t>
            </a:r>
            <a:r>
              <a:rPr lang="en-US" dirty="0"/>
              <a:t> 2002 </a:t>
            </a:r>
            <a:r>
              <a:rPr lang="en-US" dirty="0" smtClean="0"/>
              <a:t/>
            </a:r>
            <a:br>
              <a:rPr lang="en-US" dirty="0" smtClean="0"/>
            </a:br>
            <a:r>
              <a:rPr lang="en-US" dirty="0"/>
              <a:t>• Addition of Vaccine for </a:t>
            </a:r>
            <a:r>
              <a:rPr lang="en-US" dirty="0" err="1"/>
              <a:t>Hib</a:t>
            </a:r>
            <a:r>
              <a:rPr lang="en-US" dirty="0"/>
              <a:t> Meningitis &amp; Pneumonia 2008 </a:t>
            </a:r>
            <a:r>
              <a:rPr lang="en-US" dirty="0" smtClean="0"/>
              <a:t/>
            </a:r>
            <a:br>
              <a:rPr lang="en-US" dirty="0" smtClean="0"/>
            </a:br>
            <a:r>
              <a:rPr lang="en-US" dirty="0"/>
              <a:t>• Addition of Pneumococcal </a:t>
            </a:r>
            <a:r>
              <a:rPr lang="en-US" dirty="0" smtClean="0"/>
              <a:t>2012</a:t>
            </a:r>
          </a:p>
          <a:p>
            <a:r>
              <a:rPr lang="en-US" dirty="0"/>
              <a:t>The EPI </a:t>
            </a:r>
            <a:r>
              <a:rPr lang="en-US" dirty="0" err="1"/>
              <a:t>Programme</a:t>
            </a:r>
            <a:r>
              <a:rPr lang="en-US" dirty="0"/>
              <a:t> started in Pakistan in 1978 and is still continuing. New vaccine Pneumococcal is introduced in the EPI immunization Schedule in 2012 and Rota-virus Vaccine is planned in 2013.</a:t>
            </a:r>
          </a:p>
        </p:txBody>
      </p:sp>
    </p:spTree>
    <p:extLst>
      <p:ext uri="{BB962C8B-B14F-4D97-AF65-F5344CB8AC3E}">
        <p14:creationId xmlns="" xmlns:p14="http://schemas.microsoft.com/office/powerpoint/2010/main" val="2337817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latin typeface="verdana" panose="020B0604030504040204" pitchFamily="34" charset="0"/>
              </a:rPr>
              <a:t>Schedule in EPI- Pakistan</a:t>
            </a:r>
            <a:r>
              <a:rPr lang="en-US" dirty="0" smtClean="0">
                <a:effectLst/>
                <a:latin typeface="verdana" panose="020B0604030504040204" pitchFamily="34" charset="0"/>
              </a:rPr>
              <a:t/>
            </a:r>
            <a:br>
              <a:rPr lang="en-US" dirty="0" smtClean="0">
                <a:effectLst/>
                <a:latin typeface="verdana" panose="020B0604030504040204" pitchFamily="34" charset="0"/>
              </a:rPr>
            </a:br>
            <a:endParaRPr lang="en-US" dirty="0"/>
          </a:p>
        </p:txBody>
      </p:sp>
      <p:graphicFrame>
        <p:nvGraphicFramePr>
          <p:cNvPr id="4" name="Content Placeholder 3"/>
          <p:cNvGraphicFramePr>
            <a:graphicFrameLocks noGrp="1"/>
          </p:cNvGraphicFramePr>
          <p:nvPr>
            <p:ph idx="1"/>
          </p:nvPr>
        </p:nvGraphicFramePr>
        <p:xfrm>
          <a:off x="1214437" y="3544094"/>
          <a:ext cx="9763125" cy="914400"/>
        </p:xfrm>
        <a:graphic>
          <a:graphicData uri="http://schemas.openxmlformats.org/drawingml/2006/table">
            <a:tbl>
              <a:tblPr/>
              <a:tblGrid>
                <a:gridCol w="9763125"/>
              </a:tblGrid>
              <a:tr h="0">
                <a:tc>
                  <a:txBody>
                    <a:bodyPr/>
                    <a:lstStyle/>
                    <a:p>
                      <a:pPr algn="l"/>
                      <a:r>
                        <a:rPr lang="en-US" b="1" dirty="0">
                          <a:effectLst/>
                          <a:latin typeface="verdana" panose="020B0604030504040204" pitchFamily="34" charset="0"/>
                        </a:rPr>
                        <a:t/>
                      </a:r>
                      <a:br>
                        <a:rPr lang="en-US" b="1" dirty="0">
                          <a:effectLst/>
                          <a:latin typeface="verdana" panose="020B0604030504040204" pitchFamily="34" charset="0"/>
                        </a:rPr>
                      </a:br>
                      <a:r>
                        <a:rPr lang="en-US" b="1" dirty="0">
                          <a:effectLst/>
                          <a:latin typeface="verdana" panose="020B0604030504040204" pitchFamily="34" charset="0"/>
                        </a:rPr>
                        <a:t/>
                      </a:r>
                      <a:br>
                        <a:rPr lang="en-US" b="1" dirty="0">
                          <a:effectLst/>
                          <a:latin typeface="verdana" panose="020B0604030504040204" pitchFamily="34" charset="0"/>
                        </a:rPr>
                      </a:br>
                      <a:endParaRPr lang="en-US" dirty="0">
                        <a:effectLst/>
                        <a:latin typeface="verdana" panose="020B0604030504040204" pitchFamily="34" charset="0"/>
                      </a:endParaRPr>
                    </a:p>
                  </a:txBody>
                  <a:tcPr anchor="ctr">
                    <a:lnL>
                      <a:noFill/>
                    </a:lnL>
                    <a:lnR>
                      <a:noFill/>
                    </a:lnR>
                    <a:lnT>
                      <a:noFill/>
                    </a:lnT>
                    <a:lnB>
                      <a:noFill/>
                    </a:lnB>
                    <a:solidFill>
                      <a:srgbClr val="FFFFFF"/>
                    </a:solidFill>
                  </a:tcPr>
                </a:tc>
              </a:tr>
            </a:tbl>
          </a:graphicData>
        </a:graphic>
      </p:graphicFrame>
      <p:pic>
        <p:nvPicPr>
          <p:cNvPr id="2050" name="Picture 2" descr="http://www.epi.punjab.gov.pk/images/Schedule.pn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83633" y="1217277"/>
            <a:ext cx="9384630" cy="520758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52748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current goals of the EPI in Pakistan are</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to </a:t>
            </a:r>
            <a:r>
              <a:rPr lang="en-US" dirty="0"/>
              <a:t>ensure full immunization of children under one year of age in every district,</a:t>
            </a:r>
          </a:p>
          <a:p>
            <a:r>
              <a:rPr lang="en-US" dirty="0"/>
              <a:t>to globally eradicate poliomyelitis,</a:t>
            </a:r>
          </a:p>
          <a:p>
            <a:r>
              <a:rPr lang="en-US" dirty="0"/>
              <a:t>to reduce maternal and neonatal </a:t>
            </a:r>
            <a:r>
              <a:rPr lang="en-US" dirty="0" smtClean="0"/>
              <a:t>death to </a:t>
            </a:r>
            <a:r>
              <a:rPr lang="en-US" dirty="0"/>
              <a:t>an incidence rate of less than one case per 1,000 births by 2005,</a:t>
            </a:r>
          </a:p>
          <a:p>
            <a:r>
              <a:rPr lang="en-US" dirty="0"/>
              <a:t>to cut in half the number of measles-related deaths that occurred in 1999, and</a:t>
            </a:r>
          </a:p>
          <a:p>
            <a:r>
              <a:rPr lang="en-US" dirty="0"/>
              <a:t>to extend all new vaccine and preventive health interventions to children in all districts in the world.</a:t>
            </a:r>
          </a:p>
        </p:txBody>
      </p:sp>
    </p:spTree>
    <p:extLst>
      <p:ext uri="{BB962C8B-B14F-4D97-AF65-F5344CB8AC3E}">
        <p14:creationId xmlns="" xmlns:p14="http://schemas.microsoft.com/office/powerpoint/2010/main" val="3295410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 in Pakistan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Expanded Program on Immunization (EPI) has been the exclusive provider of public immunization services in Pakistan for the last three decades. However, the country still has a long way to go before it achieves the EPI’s </a:t>
            </a:r>
            <a:r>
              <a:rPr lang="en-US" dirty="0" smtClean="0"/>
              <a:t>objectives.</a:t>
            </a:r>
          </a:p>
          <a:p>
            <a:r>
              <a:rPr lang="en-US" dirty="0" smtClean="0"/>
              <a:t>This Program aims to reduce infant mortality and morbidity by immunizing children against poliomyelitis, tuberculosis, diphtheria, pertussis, tetanus, measles, hepatitis B, pneumonia, meningitis, rotavirus, and </a:t>
            </a:r>
            <a:r>
              <a:rPr lang="en-US" dirty="0" err="1" smtClean="0"/>
              <a:t>haemophilus</a:t>
            </a:r>
            <a:r>
              <a:rPr lang="en-US" dirty="0" smtClean="0"/>
              <a:t> influenza type B.</a:t>
            </a:r>
          </a:p>
          <a:p>
            <a:r>
              <a:rPr lang="en-US" dirty="0" smtClean="0"/>
              <a:t> It also vaccinates pregnant women to protect them from tetanus toxoid and their </a:t>
            </a:r>
            <a:r>
              <a:rPr lang="en-US" dirty="0" err="1" smtClean="0"/>
              <a:t>foetuses</a:t>
            </a:r>
            <a:r>
              <a:rPr lang="en-US" dirty="0" smtClean="0"/>
              <a:t> from neonatal tetanus.</a:t>
            </a:r>
          </a:p>
          <a:p>
            <a:r>
              <a:rPr lang="en-US" dirty="0" smtClean="0"/>
              <a:t> The program was initiated by the World Health Organization and operates with assistance from the Government of Pakistan, the United Nations Children’s Fund (UNICEF), and the Global Alliance for Vaccine and Immunization (GAVI)</a:t>
            </a:r>
          </a:p>
          <a:p>
            <a:endParaRPr lang="en-US" dirty="0"/>
          </a:p>
        </p:txBody>
      </p:sp>
    </p:spTree>
    <p:extLst>
      <p:ext uri="{BB962C8B-B14F-4D97-AF65-F5344CB8AC3E}">
        <p14:creationId xmlns="" xmlns:p14="http://schemas.microsoft.com/office/powerpoint/2010/main" val="3197479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 in Pakistan</a:t>
            </a:r>
            <a:endParaRPr lang="en-US" dirty="0"/>
          </a:p>
        </p:txBody>
      </p:sp>
      <p:sp>
        <p:nvSpPr>
          <p:cNvPr id="3" name="Content Placeholder 2"/>
          <p:cNvSpPr>
            <a:spLocks noGrp="1"/>
          </p:cNvSpPr>
          <p:nvPr>
            <p:ph idx="1"/>
          </p:nvPr>
        </p:nvSpPr>
        <p:spPr/>
        <p:txBody>
          <a:bodyPr>
            <a:normAutofit lnSpcReduction="10000"/>
          </a:bodyPr>
          <a:lstStyle/>
          <a:p>
            <a:r>
              <a:rPr lang="en-US" dirty="0"/>
              <a:t>In Pakistan, the Expanded Program on Immunization aims to immunize all children between 0 and 23 months against eight vaccine preventable diseases that include infant tuberculosis, poliomyelitis, diphtheria, pertussis, neonatal tetanus, hepatitis B, </a:t>
            </a:r>
            <a:r>
              <a:rPr lang="en-US" dirty="0" err="1"/>
              <a:t>Haemophilus</a:t>
            </a:r>
            <a:r>
              <a:rPr lang="en-US" dirty="0"/>
              <a:t> influenza</a:t>
            </a:r>
            <a:r>
              <a:rPr lang="en-US" i="1" dirty="0"/>
              <a:t> </a:t>
            </a:r>
            <a:r>
              <a:rPr lang="en-US" dirty="0"/>
              <a:t>type b (</a:t>
            </a:r>
            <a:r>
              <a:rPr lang="en-US" dirty="0" err="1"/>
              <a:t>Hib</a:t>
            </a:r>
            <a:r>
              <a:rPr lang="en-US" dirty="0"/>
              <a:t>), and measles.  </a:t>
            </a:r>
          </a:p>
          <a:p>
            <a:pPr marL="0" indent="0">
              <a:buNone/>
            </a:pPr>
            <a:endParaRPr lang="en-US" dirty="0"/>
          </a:p>
          <a:p>
            <a:r>
              <a:rPr lang="en-US" dirty="0"/>
              <a:t>Pakistan has had to face multiple challenges over the last decade, including natural and man-made disasters, as well as an unstable macroeconomic situation. The Government of Pakistan (GOP) has made significant effort to provide relief to millions of displaced people affected by these emergencies.   </a:t>
            </a:r>
          </a:p>
          <a:p>
            <a:pPr marL="0" indent="0">
              <a:buNone/>
            </a:pPr>
            <a:endParaRPr lang="en-US" dirty="0"/>
          </a:p>
          <a:p>
            <a:endParaRPr lang="en-US" dirty="0"/>
          </a:p>
        </p:txBody>
      </p:sp>
    </p:spTree>
    <p:extLst>
      <p:ext uri="{BB962C8B-B14F-4D97-AF65-F5344CB8AC3E}">
        <p14:creationId xmlns="" xmlns:p14="http://schemas.microsoft.com/office/powerpoint/2010/main" val="84749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2402</Words>
  <Application>Microsoft Office PowerPoint</Application>
  <PresentationFormat>Custom</PresentationFormat>
  <Paragraphs>128</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Extended Programme on Immunization  (EPI)</vt:lpstr>
      <vt:lpstr>The Expanded Programme on Immunization (EPI)</vt:lpstr>
      <vt:lpstr>Expanded Program on Immunization</vt:lpstr>
      <vt:lpstr>EPI ;According to Govt. of Punjab :</vt:lpstr>
      <vt:lpstr>Historical Development of EPI in Pakistan  </vt:lpstr>
      <vt:lpstr>Schedule in EPI- Pakistan </vt:lpstr>
      <vt:lpstr>The current goals of the EPI in Pakistan are </vt:lpstr>
      <vt:lpstr>EPI in Pakistan</vt:lpstr>
      <vt:lpstr>EPI in Pakistan</vt:lpstr>
      <vt:lpstr>EPI in Pakistan</vt:lpstr>
      <vt:lpstr>EPI in Pakistan</vt:lpstr>
      <vt:lpstr>Health Delivery Model   </vt:lpstr>
      <vt:lpstr>Health Delivery Model   </vt:lpstr>
      <vt:lpstr>Immunization Program  </vt:lpstr>
      <vt:lpstr>Immunization Program  </vt:lpstr>
      <vt:lpstr>Immunization Program  </vt:lpstr>
      <vt:lpstr>Service Delivery Options     </vt:lpstr>
      <vt:lpstr>Why EPI is not successful in Pakistan</vt:lpstr>
      <vt:lpstr>Why EPI is not successful in Pakistan</vt:lpstr>
      <vt:lpstr>Why EPI is not successful in Pakistan</vt:lpstr>
      <vt:lpstr>Why EPI is not successful in Pakistan</vt:lpstr>
      <vt:lpstr>Why EPI is not successful in Pakistan</vt:lpstr>
      <vt:lpstr>Disease-specific issues  </vt:lpstr>
      <vt:lpstr>Polio</vt:lpstr>
      <vt:lpstr>Disease-specific issues  </vt:lpstr>
      <vt:lpstr>logistics</vt:lpstr>
      <vt:lpstr>Enhancing the Performance of EPI  </vt:lpstr>
      <vt:lpstr>conclusion</vt:lpstr>
      <vt:lpstr>conclusion</vt:lpstr>
      <vt:lpstr>conclusion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Extended Immunization Programme (EPI)</dc:title>
  <dc:creator>ADIL BUTT</dc:creator>
  <cp:lastModifiedBy>Adil Butt</cp:lastModifiedBy>
  <cp:revision>40</cp:revision>
  <dcterms:created xsi:type="dcterms:W3CDTF">2016-04-27T09:56:39Z</dcterms:created>
  <dcterms:modified xsi:type="dcterms:W3CDTF">2020-05-02T09:15:00Z</dcterms:modified>
</cp:coreProperties>
</file>